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70" r:id="rId9"/>
    <p:sldId id="271" r:id="rId10"/>
    <p:sldId id="272" r:id="rId11"/>
    <p:sldId id="273" r:id="rId12"/>
    <p:sldId id="263" r:id="rId13"/>
    <p:sldId id="265" r:id="rId14"/>
    <p:sldId id="266" r:id="rId15"/>
    <p:sldId id="264" r:id="rId16"/>
    <p:sldId id="267" r:id="rId17"/>
    <p:sldId id="269" r:id="rId18"/>
    <p:sldId id="268"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fld id="{594F1A20-9C16-4AD1-8824-BF49C7A75E92}" type="datetimeFigureOut">
              <a:rPr lang="en-US" smtClean="0"/>
              <a:pPr/>
              <a:t>7/14/2021</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6DBEF16B-219B-4ADF-956C-3DB711669943}" type="slidenum">
              <a:rPr lang="en-US" smtClean="0"/>
              <a:pPr/>
              <a:t>‹#›</a:t>
            </a:fld>
            <a:endParaRPr lang="en-US"/>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94F1A20-9C16-4AD1-8824-BF49C7A75E92}" type="datetimeFigureOut">
              <a:rPr lang="en-US" smtClean="0"/>
              <a:pPr/>
              <a:t>7/14/2021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DBEF16B-219B-4ADF-956C-3DB71166994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94F1A20-9C16-4AD1-8824-BF49C7A75E92}" type="datetimeFigureOut">
              <a:rPr lang="en-US" smtClean="0"/>
              <a:pPr/>
              <a:t>7/14/2021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DBEF16B-219B-4ADF-956C-3DB71166994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94F1A20-9C16-4AD1-8824-BF49C7A75E92}" type="datetimeFigureOut">
              <a:rPr lang="en-US" smtClean="0"/>
              <a:pPr/>
              <a:t>7/14/2021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6DBEF16B-219B-4ADF-956C-3DB71166994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fld id="{594F1A20-9C16-4AD1-8824-BF49C7A75E92}" type="datetimeFigureOut">
              <a:rPr lang="en-US" smtClean="0"/>
              <a:pPr/>
              <a:t>7/14/2021</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6DBEF16B-219B-4ADF-956C-3DB711669943}" type="slidenum">
              <a:rPr lang="en-US" smtClean="0"/>
              <a:pPr/>
              <a:t>‹#›</a:t>
            </a:fld>
            <a:endParaRPr lang="en-US"/>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94F1A20-9C16-4AD1-8824-BF49C7A75E92}" type="datetimeFigureOut">
              <a:rPr lang="en-US" smtClean="0"/>
              <a:pPr/>
              <a:t>7/14/2021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a:xfrm>
            <a:off x="8641080" y="6514568"/>
            <a:ext cx="464288" cy="274320"/>
          </a:xfrm>
        </p:spPr>
        <p:txBody>
          <a:bodyPr/>
          <a:lstStyle>
            <a:extLst/>
          </a:lstStyle>
          <a:p>
            <a:fld id="{6DBEF16B-219B-4ADF-956C-3DB711669943}" type="slidenum">
              <a:rPr lang="en-US" smtClean="0"/>
              <a:pPr/>
              <a:t>‹#›</a:t>
            </a:fld>
            <a:endParaRPr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94F1A20-9C16-4AD1-8824-BF49C7A75E92}" type="datetimeFigureOut">
              <a:rPr lang="en-US" smtClean="0"/>
              <a:pPr/>
              <a:t>7/14/2021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a:xfrm>
            <a:off x="8641080" y="6514568"/>
            <a:ext cx="464288" cy="274320"/>
          </a:xfrm>
        </p:spPr>
        <p:txBody>
          <a:bodyPr/>
          <a:lstStyle>
            <a:extLst/>
          </a:lstStyle>
          <a:p>
            <a:fld id="{6DBEF16B-219B-4ADF-956C-3DB71166994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594F1A20-9C16-4AD1-8824-BF49C7A75E92}" type="datetimeFigureOut">
              <a:rPr lang="en-US" smtClean="0"/>
              <a:pPr/>
              <a:t>7/14/2021</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6DBEF16B-219B-4ADF-956C-3DB711669943}" type="slidenum">
              <a:rPr lang="en-US" smtClean="0"/>
              <a:pPr/>
              <a:t>‹#›</a:t>
            </a:fld>
            <a:endParaRPr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594F1A20-9C16-4AD1-8824-BF49C7A75E92}" type="datetimeFigureOut">
              <a:rPr lang="en-US" smtClean="0"/>
              <a:pPr/>
              <a:t>7/14/2021</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6DBEF16B-219B-4ADF-956C-3DB71166994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fld id="{594F1A20-9C16-4AD1-8824-BF49C7A75E92}" type="datetimeFigureOut">
              <a:rPr lang="en-US" smtClean="0"/>
              <a:pPr/>
              <a:t>7/14/2021</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6DBEF16B-219B-4ADF-956C-3DB711669943}" type="slidenum">
              <a:rPr lang="en-US" smtClean="0"/>
              <a:pPr/>
              <a:t>‹#›</a:t>
            </a:fld>
            <a:endParaRPr lang="en-US"/>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fld id="{594F1A20-9C16-4AD1-8824-BF49C7A75E92}" type="datetimeFigureOut">
              <a:rPr lang="en-US" smtClean="0"/>
              <a:pPr/>
              <a:t>7/14/2021</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6DBEF16B-219B-4ADF-956C-3DB711669943}" type="slidenum">
              <a:rPr lang="en-US" smtClean="0"/>
              <a:pPr/>
              <a:t>‹#›</a:t>
            </a:fld>
            <a:endParaRPr lang="en-US"/>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2000" r="-12000"/>
          </a:stretch>
        </a:blipFill>
        <a:effectLst/>
      </p:bgPr>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594F1A20-9C16-4AD1-8824-BF49C7A75E92}" type="datetimeFigureOut">
              <a:rPr lang="en-US" smtClean="0"/>
              <a:pPr/>
              <a:t>7/14/2021</a:t>
            </a:fld>
            <a:endParaRPr lang="en-US"/>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6DBEF16B-219B-4ADF-956C-3DB711669943}" type="slidenum">
              <a:rPr lang="en-US" smtClean="0"/>
              <a:pPr/>
              <a:t>‹#›</a:t>
            </a:fld>
            <a:endParaRPr lang="en-US"/>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w3schools.com/css/css_background.asp" TargetMode="External"/><Relationship Id="rId2" Type="http://schemas.openxmlformats.org/officeDocument/2006/relationships/hyperlink" Target="https://youtu.be/qm4Eih_2p-M"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1538" y="571480"/>
            <a:ext cx="6715172" cy="1446550"/>
          </a:xfrm>
          <a:prstGeom prst="rect">
            <a:avLst/>
          </a:prstGeom>
          <a:noFill/>
        </p:spPr>
        <p:txBody>
          <a:bodyPr wrap="square" rtlCol="0">
            <a:spAutoFit/>
          </a:bodyPr>
          <a:lstStyle/>
          <a:p>
            <a:r>
              <a:rPr lang="en-US" sz="4400" dirty="0" smtClean="0">
                <a:latin typeface="Algerian" pitchFamily="82" charset="0"/>
              </a:rPr>
              <a:t>STUDENT SURVEY FORM</a:t>
            </a:r>
          </a:p>
          <a:p>
            <a:endParaRPr lang="en-US" sz="4400" dirty="0">
              <a:latin typeface="Algerian" pitchFamily="82" charset="0"/>
            </a:endParaRPr>
          </a:p>
        </p:txBody>
      </p:sp>
      <p:sp>
        <p:nvSpPr>
          <p:cNvPr id="5" name="TextBox 4"/>
          <p:cNvSpPr txBox="1"/>
          <p:nvPr/>
        </p:nvSpPr>
        <p:spPr>
          <a:xfrm>
            <a:off x="2643174" y="5286388"/>
            <a:ext cx="3500462" cy="923330"/>
          </a:xfrm>
          <a:prstGeom prst="rect">
            <a:avLst/>
          </a:prstGeom>
          <a:noFill/>
        </p:spPr>
        <p:txBody>
          <a:bodyPr wrap="square" rtlCol="0">
            <a:spAutoFit/>
          </a:bodyPr>
          <a:lstStyle/>
          <a:p>
            <a:r>
              <a:rPr lang="en-US" sz="5400" dirty="0" smtClean="0">
                <a:latin typeface="Agency FB" pitchFamily="34" charset="0"/>
              </a:rPr>
              <a:t>CLASS-20ITA8</a:t>
            </a:r>
            <a:endParaRPr lang="en-US" sz="5400" dirty="0">
              <a:latin typeface="Agency FB" pitchFamily="34" charset="0"/>
            </a:endParaRPr>
          </a:p>
        </p:txBody>
      </p:sp>
    </p:spTree>
  </p:cSld>
  <p:clrMapOvr>
    <a:masterClrMapping/>
  </p:clrMapOvr>
  <p:transition>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0" y="0"/>
            <a:ext cx="9572660" cy="6858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0" y="0"/>
            <a:ext cx="9144000" cy="7072338"/>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7422" y="571480"/>
            <a:ext cx="4429156" cy="523220"/>
          </a:xfrm>
          <a:prstGeom prst="rect">
            <a:avLst/>
          </a:prstGeom>
        </p:spPr>
        <p:txBody>
          <a:bodyPr wrap="square">
            <a:spAutoFit/>
          </a:bodyPr>
          <a:lstStyle/>
          <a:p>
            <a:r>
              <a:rPr lang="en-US" sz="2800" i="1" dirty="0" smtClean="0">
                <a:latin typeface="Eras Demi ITC" pitchFamily="34" charset="0"/>
              </a:rPr>
              <a:t>Explanation of Code</a:t>
            </a:r>
            <a:endParaRPr lang="en-US" sz="2800" dirty="0">
              <a:latin typeface="Eras Demi ITC" pitchFamily="34" charset="0"/>
            </a:endParaRPr>
          </a:p>
        </p:txBody>
      </p:sp>
      <p:sp>
        <p:nvSpPr>
          <p:cNvPr id="3" name="TextBox 2"/>
          <p:cNvSpPr txBox="1"/>
          <p:nvPr/>
        </p:nvSpPr>
        <p:spPr>
          <a:xfrm>
            <a:off x="428596" y="1142984"/>
            <a:ext cx="8286808" cy="5355312"/>
          </a:xfrm>
          <a:prstGeom prst="rect">
            <a:avLst/>
          </a:prstGeom>
          <a:noFill/>
        </p:spPr>
        <p:txBody>
          <a:bodyPr wrap="square" rtlCol="0">
            <a:spAutoFit/>
          </a:bodyPr>
          <a:lstStyle/>
          <a:p>
            <a:r>
              <a:rPr lang="en-US" dirty="0" smtClean="0"/>
              <a:t>1-Font-family:--The </a:t>
            </a:r>
            <a:r>
              <a:rPr lang="en-US" b="1" dirty="0" smtClean="0"/>
              <a:t>font</a:t>
            </a:r>
            <a:r>
              <a:rPr lang="en-US" dirty="0" smtClean="0"/>
              <a:t>-</a:t>
            </a:r>
            <a:r>
              <a:rPr lang="en-US" b="1" dirty="0" smtClean="0"/>
              <a:t>family</a:t>
            </a:r>
            <a:r>
              <a:rPr lang="en-US" dirty="0" smtClean="0"/>
              <a:t> property specifies the </a:t>
            </a:r>
            <a:r>
              <a:rPr lang="en-US" b="1" dirty="0" smtClean="0"/>
              <a:t>font</a:t>
            </a:r>
            <a:r>
              <a:rPr lang="en-US" dirty="0" smtClean="0"/>
              <a:t> for an element. The </a:t>
            </a:r>
            <a:r>
              <a:rPr lang="en-US" b="1" dirty="0" smtClean="0"/>
              <a:t>font</a:t>
            </a:r>
            <a:r>
              <a:rPr lang="en-US" dirty="0" smtClean="0"/>
              <a:t>-</a:t>
            </a:r>
            <a:r>
              <a:rPr lang="en-US" b="1" dirty="0" smtClean="0"/>
              <a:t>family</a:t>
            </a:r>
            <a:r>
              <a:rPr lang="en-US" dirty="0" smtClean="0"/>
              <a:t> property can hold several </a:t>
            </a:r>
            <a:r>
              <a:rPr lang="en-US" b="1" dirty="0" smtClean="0"/>
              <a:t>font</a:t>
            </a:r>
            <a:r>
              <a:rPr lang="en-US" dirty="0" smtClean="0"/>
              <a:t> names as a "fallback" system. If the browser does not support the first </a:t>
            </a:r>
            <a:r>
              <a:rPr lang="en-US" b="1" dirty="0" smtClean="0"/>
              <a:t>font</a:t>
            </a:r>
            <a:r>
              <a:rPr lang="en-US" dirty="0" smtClean="0"/>
              <a:t>, </a:t>
            </a:r>
            <a:r>
              <a:rPr lang="en-US" b="1" dirty="0" smtClean="0"/>
              <a:t>it</a:t>
            </a:r>
            <a:r>
              <a:rPr lang="en-US" dirty="0" smtClean="0"/>
              <a:t> tries the next </a:t>
            </a:r>
            <a:r>
              <a:rPr lang="en-US" b="1" dirty="0" smtClean="0"/>
              <a:t>font</a:t>
            </a:r>
            <a:r>
              <a:rPr lang="en-US" dirty="0" smtClean="0"/>
              <a:t>.</a:t>
            </a:r>
          </a:p>
          <a:p>
            <a:endParaRPr lang="en-US" dirty="0" smtClean="0"/>
          </a:p>
          <a:p>
            <a:r>
              <a:rPr lang="en-US" dirty="0" smtClean="0"/>
              <a:t>2-Background URL :--For setting background.</a:t>
            </a:r>
          </a:p>
          <a:p>
            <a:endParaRPr lang="en-US" dirty="0" smtClean="0"/>
          </a:p>
          <a:p>
            <a:r>
              <a:rPr lang="en-US" dirty="0" smtClean="0"/>
              <a:t>3-Background Size:--To display background on entire page.</a:t>
            </a:r>
          </a:p>
          <a:p>
            <a:endParaRPr lang="en-US" dirty="0" smtClean="0"/>
          </a:p>
          <a:p>
            <a:r>
              <a:rPr lang="en-US" dirty="0" smtClean="0"/>
              <a:t>4-Opacity:-0.8; For adding </a:t>
            </a:r>
            <a:r>
              <a:rPr lang="en-US" dirty="0" err="1" smtClean="0"/>
              <a:t>transprency</a:t>
            </a:r>
            <a:r>
              <a:rPr lang="en-US" dirty="0" smtClean="0"/>
              <a:t> inside the background of form.</a:t>
            </a:r>
          </a:p>
          <a:p>
            <a:endParaRPr lang="en-US" dirty="0" smtClean="0"/>
          </a:p>
          <a:p>
            <a:r>
              <a:rPr lang="en-US" dirty="0" smtClean="0"/>
              <a:t>5-Background-attachment:--Fixed;  It is </a:t>
            </a:r>
            <a:r>
              <a:rPr lang="en-US" b="1" dirty="0" smtClean="0"/>
              <a:t>used</a:t>
            </a:r>
            <a:r>
              <a:rPr lang="en-US" dirty="0" smtClean="0"/>
              <a:t> to specify the kind of </a:t>
            </a:r>
            <a:r>
              <a:rPr lang="en-US" b="1" dirty="0" smtClean="0"/>
              <a:t>attachment</a:t>
            </a:r>
            <a:r>
              <a:rPr lang="en-US" dirty="0" smtClean="0"/>
              <a:t> of the </a:t>
            </a:r>
            <a:r>
              <a:rPr lang="en-US" b="1" dirty="0" smtClean="0"/>
              <a:t>background</a:t>
            </a:r>
            <a:r>
              <a:rPr lang="en-US" dirty="0" smtClean="0"/>
              <a:t> image with respect to its container. It can be set to scroll or remain fixed. It can be applied to all HTML elements.</a:t>
            </a:r>
          </a:p>
          <a:p>
            <a:endParaRPr lang="en-US" dirty="0" smtClean="0"/>
          </a:p>
          <a:p>
            <a:r>
              <a:rPr lang="en-US" dirty="0" smtClean="0"/>
              <a:t>6-Container-Class selector for &lt;div&gt; tag.</a:t>
            </a:r>
          </a:p>
          <a:p>
            <a:endParaRPr lang="en-US" dirty="0" smtClean="0"/>
          </a:p>
          <a:p>
            <a:r>
              <a:rPr lang="en-US" dirty="0" smtClean="0"/>
              <a:t>7-Padding:--50px;  To specify space between text inside &lt;div&gt; and border.</a:t>
            </a:r>
          </a:p>
          <a:p>
            <a:endParaRPr lang="en-US" dirty="0" smtClean="0"/>
          </a:p>
          <a:p>
            <a:r>
              <a:rPr lang="en-US" dirty="0" smtClean="0"/>
              <a:t>8-Max-Width:--700 </a:t>
            </a:r>
            <a:r>
              <a:rPr lang="en-US" dirty="0" err="1" smtClean="0"/>
              <a:t>px</a:t>
            </a:r>
            <a:r>
              <a:rPr lang="en-US" dirty="0" smtClean="0"/>
              <a:t>;  For setting the width of form.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571480"/>
            <a:ext cx="8572560" cy="6143668"/>
          </a:xfrm>
          <a:prstGeom prst="rect">
            <a:avLst/>
          </a:prstGeom>
          <a:noFill/>
        </p:spPr>
        <p:txBody>
          <a:bodyPr wrap="square" rtlCol="0">
            <a:spAutoFit/>
          </a:bodyPr>
          <a:lstStyle/>
          <a:p>
            <a:r>
              <a:rPr lang="en-US" dirty="0" smtClean="0"/>
              <a:t>9-Maggin:--For setting </a:t>
            </a:r>
            <a:r>
              <a:rPr lang="en-US" dirty="0" err="1" smtClean="0"/>
              <a:t>margin.Four</a:t>
            </a:r>
            <a:r>
              <a:rPr lang="en-US" dirty="0" smtClean="0"/>
              <a:t> types:--Margin Top=100px,Margin </a:t>
            </a:r>
            <a:r>
              <a:rPr lang="en-US" dirty="0" err="1" smtClean="0"/>
              <a:t>buttom</a:t>
            </a:r>
            <a:r>
              <a:rPr lang="en-US" dirty="0" smtClean="0"/>
              <a:t>=100px,Margin right=150px,Margin left=80px.</a:t>
            </a:r>
          </a:p>
          <a:p>
            <a:endParaRPr lang="en-US" dirty="0" smtClean="0"/>
          </a:p>
          <a:p>
            <a:r>
              <a:rPr lang="en-US" dirty="0" smtClean="0"/>
              <a:t>10-Box shadow:--It will add shadow effect around the form.</a:t>
            </a:r>
          </a:p>
          <a:p>
            <a:endParaRPr lang="en-US" dirty="0" smtClean="0"/>
          </a:p>
          <a:p>
            <a:r>
              <a:rPr lang="en-US" dirty="0" smtClean="0"/>
              <a:t>11-Rgba(0,0,0,0.5):-</a:t>
            </a:r>
            <a:r>
              <a:rPr lang="en-US" b="1" dirty="0" smtClean="0"/>
              <a:t>RGBA</a:t>
            </a:r>
            <a:r>
              <a:rPr lang="en-US" dirty="0" smtClean="0"/>
              <a:t> is a type of </a:t>
            </a:r>
            <a:r>
              <a:rPr lang="en-US" b="1" dirty="0" smtClean="0"/>
              <a:t>CSS</a:t>
            </a:r>
            <a:r>
              <a:rPr lang="en-US" dirty="0" smtClean="0"/>
              <a:t> color value that allows us to set a color and also its opacity/transparency. ... </a:t>
            </a:r>
            <a:r>
              <a:rPr lang="en-US" b="1" dirty="0" smtClean="0"/>
              <a:t>RGBA</a:t>
            </a:r>
            <a:r>
              <a:rPr lang="en-US" dirty="0" smtClean="0"/>
              <a:t> is an extension of the RGB color model. The acronym stands for red green blue alpha. The alpha value represents the level of transparency/opacity of the color.</a:t>
            </a:r>
          </a:p>
          <a:p>
            <a:endParaRPr lang="en-US" dirty="0" smtClean="0"/>
          </a:p>
          <a:p>
            <a:r>
              <a:rPr lang="en-US" dirty="0" smtClean="0"/>
              <a:t>12-a-Input{type=text}</a:t>
            </a:r>
          </a:p>
          <a:p>
            <a:r>
              <a:rPr lang="en-US" dirty="0" smtClean="0"/>
              <a:t>b-Width=80%</a:t>
            </a:r>
          </a:p>
          <a:p>
            <a:r>
              <a:rPr lang="en-US" dirty="0" smtClean="0"/>
              <a:t>c-Padding=15px</a:t>
            </a:r>
          </a:p>
          <a:p>
            <a:r>
              <a:rPr lang="en-US" dirty="0" smtClean="0"/>
              <a:t>d-Margin=5px 0 22px 0</a:t>
            </a:r>
          </a:p>
          <a:p>
            <a:r>
              <a:rPr lang="en-US" dirty="0" smtClean="0"/>
              <a:t>e-Display=inline-block</a:t>
            </a:r>
          </a:p>
          <a:p>
            <a:r>
              <a:rPr lang="en-US" dirty="0" smtClean="0"/>
              <a:t>f- Border=none</a:t>
            </a:r>
          </a:p>
          <a:p>
            <a:r>
              <a:rPr lang="en-US" dirty="0" smtClean="0"/>
              <a:t>g-</a:t>
            </a:r>
            <a:r>
              <a:rPr lang="en-US" dirty="0" err="1" smtClean="0"/>
              <a:t>Backgroung</a:t>
            </a:r>
            <a:r>
              <a:rPr lang="en-US" dirty="0" smtClean="0"/>
              <a:t>=#f1f1f1</a:t>
            </a:r>
          </a:p>
          <a:p>
            <a:endParaRPr lang="en-US" dirty="0" smtClean="0"/>
          </a:p>
          <a:p>
            <a:r>
              <a:rPr lang="en-US" dirty="0" smtClean="0"/>
              <a:t>13-.btn:--Class selector for submit button</a:t>
            </a:r>
          </a:p>
          <a:p>
            <a:endParaRPr lang="en-US" dirty="0" smtClean="0"/>
          </a:p>
          <a:p>
            <a:r>
              <a:rPr lang="en-US" dirty="0" smtClean="0"/>
              <a:t>14-&lt;form action=“____ .</a:t>
            </a:r>
            <a:r>
              <a:rPr lang="en-US" dirty="0" err="1" smtClean="0"/>
              <a:t>php</a:t>
            </a:r>
            <a:r>
              <a:rPr lang="en-US" dirty="0" smtClean="0"/>
              <a:t>”&gt;</a:t>
            </a:r>
          </a:p>
          <a:p>
            <a:endParaRPr 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 xmlns:a16="http://schemas.microsoft.com/office/drawing/2014/main" id="{C9EA8D4F-3EFD-4032-8899-599728A124C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cSld>
  <p:clrMapOvr>
    <a:masterClrMapping/>
  </p:clrMapOvr>
  <p:transition>
    <p:pull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 xmlns:a16="http://schemas.microsoft.com/office/drawing/2014/main" id="{76C2204C-0F0B-49FC-BA77-310AE6E7A530}"/>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cSld>
  <p:clrMapOvr>
    <a:masterClrMapping/>
  </p:clrMapOvr>
  <p:transition>
    <p:split orient="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 xmlns:a16="http://schemas.microsoft.com/office/drawing/2014/main" id="{1173B657-D761-4AE4-BFEA-4B1ACEE0DAA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Tree>
  </p:cSld>
  <p:clrMapOvr>
    <a:masterClrMapping/>
  </p:clrMapOvr>
  <p:transition>
    <p:strips dir="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571480"/>
            <a:ext cx="4643470" cy="584775"/>
          </a:xfrm>
          <a:prstGeom prst="rect">
            <a:avLst/>
          </a:prstGeom>
          <a:noFill/>
        </p:spPr>
        <p:txBody>
          <a:bodyPr wrap="square" rtlCol="0">
            <a:spAutoFit/>
          </a:bodyPr>
          <a:lstStyle/>
          <a:p>
            <a:r>
              <a:rPr lang="en-US" sz="3200" b="1" i="1" dirty="0" smtClean="0">
                <a:latin typeface="Algerian" pitchFamily="82" charset="0"/>
              </a:rPr>
              <a:t>References</a:t>
            </a:r>
            <a:endParaRPr lang="en-US" dirty="0">
              <a:latin typeface="Algerian" pitchFamily="82" charset="0"/>
            </a:endParaRPr>
          </a:p>
        </p:txBody>
      </p:sp>
      <p:sp>
        <p:nvSpPr>
          <p:cNvPr id="3" name="TextBox 2"/>
          <p:cNvSpPr txBox="1"/>
          <p:nvPr/>
        </p:nvSpPr>
        <p:spPr>
          <a:xfrm>
            <a:off x="1285852" y="3071810"/>
            <a:ext cx="6072230" cy="1200329"/>
          </a:xfrm>
          <a:prstGeom prst="rect">
            <a:avLst/>
          </a:prstGeom>
          <a:noFill/>
        </p:spPr>
        <p:txBody>
          <a:bodyPr wrap="square" rtlCol="0">
            <a:spAutoFit/>
          </a:bodyPr>
          <a:lstStyle/>
          <a:p>
            <a:pPr>
              <a:buFont typeface="Wingdings" pitchFamily="2" charset="2"/>
              <a:buChar char="Ø"/>
            </a:pPr>
            <a:r>
              <a:rPr lang="en-IN" i="1" dirty="0" smtClean="0">
                <a:solidFill>
                  <a:srgbClr val="002060"/>
                </a:solidFill>
                <a:hlinkClick r:id="rId2"/>
              </a:rPr>
              <a:t>https://youtu.be/qm4Eih_2p-M</a:t>
            </a:r>
            <a:endParaRPr lang="en-IN" i="1" dirty="0" smtClean="0">
              <a:solidFill>
                <a:srgbClr val="002060"/>
              </a:solidFill>
            </a:endParaRPr>
          </a:p>
          <a:p>
            <a:pPr>
              <a:buFont typeface="Wingdings" pitchFamily="2" charset="2"/>
              <a:buChar char="Ø"/>
            </a:pPr>
            <a:r>
              <a:rPr lang="en-IN" i="1" dirty="0" smtClean="0">
                <a:solidFill>
                  <a:srgbClr val="002060"/>
                </a:solidFill>
                <a:hlinkClick r:id="rId3"/>
              </a:rPr>
              <a:t>https://www.w3schools.com/css/css_background.asp</a:t>
            </a:r>
            <a:endParaRPr lang="en-IN" i="1" dirty="0" smtClean="0">
              <a:solidFill>
                <a:srgbClr val="002060"/>
              </a:solidFill>
            </a:endParaRPr>
          </a:p>
          <a:p>
            <a:pPr>
              <a:buFont typeface="Wingdings" pitchFamily="2" charset="2"/>
              <a:buChar char="Ø"/>
            </a:pPr>
            <a:r>
              <a:rPr lang="en-IN" i="1" dirty="0" smtClean="0">
                <a:solidFill>
                  <a:srgbClr val="002060"/>
                </a:solidFill>
                <a:hlinkClick r:id="rId2"/>
              </a:rPr>
              <a:t>https://youtu.be/qm4Eih_2p-M</a:t>
            </a:r>
            <a:endParaRPr lang="en-IN" i="1" dirty="0" smtClean="0">
              <a:solidFill>
                <a:srgbClr val="002060"/>
              </a:solidFill>
            </a:endParaRPr>
          </a:p>
          <a:p>
            <a:endParaRPr lang="en-US" dirty="0"/>
          </a:p>
        </p:txBody>
      </p:sp>
    </p:spTree>
  </p:cSld>
  <p:clrMapOvr>
    <a:masterClrMapping/>
  </p:clrMapOvr>
  <p:transition>
    <p:comb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596" y="357166"/>
            <a:ext cx="5857916" cy="830997"/>
          </a:xfrm>
          <a:prstGeom prst="rect">
            <a:avLst/>
          </a:prstGeom>
          <a:noFill/>
        </p:spPr>
        <p:txBody>
          <a:bodyPr wrap="square" rtlCol="0">
            <a:spAutoFit/>
          </a:bodyPr>
          <a:lstStyle/>
          <a:p>
            <a:r>
              <a:rPr lang="en-US" sz="4800" b="1" i="1" dirty="0" smtClean="0">
                <a:latin typeface="Curlz MT" pitchFamily="82" charset="0"/>
              </a:rPr>
              <a:t>Group members details</a:t>
            </a:r>
            <a:endParaRPr lang="en-US" sz="4800" dirty="0">
              <a:latin typeface="Curlz MT" pitchFamily="82" charset="0"/>
            </a:endParaRPr>
          </a:p>
        </p:txBody>
      </p:sp>
      <p:sp>
        <p:nvSpPr>
          <p:cNvPr id="4" name="TextBox 3"/>
          <p:cNvSpPr txBox="1"/>
          <p:nvPr/>
        </p:nvSpPr>
        <p:spPr>
          <a:xfrm>
            <a:off x="571472" y="4611231"/>
            <a:ext cx="7929618" cy="2246769"/>
          </a:xfrm>
          <a:prstGeom prst="rect">
            <a:avLst/>
          </a:prstGeom>
          <a:noFill/>
        </p:spPr>
        <p:txBody>
          <a:bodyPr wrap="square" rtlCol="0">
            <a:spAutoFit/>
          </a:bodyPr>
          <a:lstStyle/>
          <a:p>
            <a:pPr>
              <a:buFont typeface="Wingdings" pitchFamily="2" charset="2"/>
              <a:buChar char="Ø"/>
            </a:pPr>
            <a:r>
              <a:rPr lang="en-US" sz="2800" i="1" dirty="0" smtClean="0">
                <a:latin typeface="Algerian" pitchFamily="82" charset="0"/>
              </a:rPr>
              <a:t>Kumar </a:t>
            </a:r>
            <a:r>
              <a:rPr lang="en-US" sz="2800" i="1" dirty="0" err="1" smtClean="0">
                <a:latin typeface="Algerian" pitchFamily="82" charset="0"/>
              </a:rPr>
              <a:t>Shubham</a:t>
            </a:r>
            <a:r>
              <a:rPr lang="en-US" sz="2800" i="1" dirty="0" smtClean="0">
                <a:latin typeface="Algerian" pitchFamily="82" charset="0"/>
              </a:rPr>
              <a:t>             </a:t>
            </a:r>
            <a:r>
              <a:rPr lang="en-US" sz="2800" i="1" dirty="0" smtClean="0">
                <a:latin typeface="Algerian" pitchFamily="82" charset="0"/>
                <a:ea typeface="Tahoma" panose="020B0604030504040204" pitchFamily="34" charset="0"/>
                <a:cs typeface="Tahoma" panose="020B0604030504040204" pitchFamily="34" charset="0"/>
              </a:rPr>
              <a:t>(20BCS4965)</a:t>
            </a:r>
          </a:p>
          <a:p>
            <a:pPr>
              <a:buFont typeface="Wingdings" pitchFamily="2" charset="2"/>
              <a:buChar char="Ø"/>
            </a:pPr>
            <a:r>
              <a:rPr lang="en-US" sz="2800" i="1" dirty="0" err="1" smtClean="0">
                <a:latin typeface="Algerian" pitchFamily="82" charset="0"/>
              </a:rPr>
              <a:t>Chetan</a:t>
            </a:r>
            <a:r>
              <a:rPr lang="en-US" sz="2800" i="1" dirty="0" smtClean="0">
                <a:latin typeface="Algerian" pitchFamily="82" charset="0"/>
              </a:rPr>
              <a:t> Kumar                  </a:t>
            </a:r>
            <a:r>
              <a:rPr lang="en-US" sz="2800" i="1" dirty="0" smtClean="0">
                <a:latin typeface="Algerian" pitchFamily="82" charset="0"/>
                <a:ea typeface="Tahoma" panose="020B0604030504040204" pitchFamily="34" charset="0"/>
                <a:cs typeface="Tahoma" panose="020B0604030504040204" pitchFamily="34" charset="0"/>
              </a:rPr>
              <a:t>(20BCS4906)</a:t>
            </a:r>
          </a:p>
          <a:p>
            <a:pPr>
              <a:buFont typeface="Wingdings" pitchFamily="2" charset="2"/>
              <a:buChar char="Ø"/>
            </a:pPr>
            <a:r>
              <a:rPr lang="en-US" sz="2800" i="1" dirty="0" err="1" smtClean="0">
                <a:latin typeface="Algerian" pitchFamily="82" charset="0"/>
              </a:rPr>
              <a:t>Aditya</a:t>
            </a:r>
            <a:r>
              <a:rPr lang="en-US" sz="2800" i="1" dirty="0" smtClean="0">
                <a:latin typeface="Algerian" pitchFamily="82" charset="0"/>
              </a:rPr>
              <a:t> Raj                           </a:t>
            </a:r>
            <a:r>
              <a:rPr lang="en-US" sz="2800" i="1" dirty="0" smtClean="0">
                <a:latin typeface="Algerian" pitchFamily="82" charset="0"/>
                <a:ea typeface="Tahoma" panose="020B0604030504040204" pitchFamily="34" charset="0"/>
                <a:cs typeface="Tahoma" panose="020B0604030504040204" pitchFamily="34" charset="0"/>
              </a:rPr>
              <a:t>(20BCS4955)</a:t>
            </a:r>
          </a:p>
          <a:p>
            <a:pPr>
              <a:buFont typeface="Wingdings" pitchFamily="2" charset="2"/>
              <a:buChar char="Ø"/>
            </a:pPr>
            <a:r>
              <a:rPr lang="en-US" sz="2800" i="1" dirty="0" err="1" smtClean="0">
                <a:latin typeface="Algerian" pitchFamily="82" charset="0"/>
              </a:rPr>
              <a:t>Shaswat</a:t>
            </a:r>
            <a:r>
              <a:rPr lang="en-US" sz="2800" i="1" dirty="0" smtClean="0">
                <a:latin typeface="Algerian" pitchFamily="82" charset="0"/>
              </a:rPr>
              <a:t> </a:t>
            </a:r>
            <a:r>
              <a:rPr lang="en-US" sz="2800" i="1" dirty="0" err="1" smtClean="0">
                <a:latin typeface="Algerian" pitchFamily="82" charset="0"/>
              </a:rPr>
              <a:t>Rai</a:t>
            </a:r>
            <a:r>
              <a:rPr lang="en-US" sz="2800" i="1" dirty="0" smtClean="0">
                <a:latin typeface="Algerian" pitchFamily="82" charset="0"/>
              </a:rPr>
              <a:t>                       </a:t>
            </a:r>
            <a:r>
              <a:rPr lang="en-US" sz="2800" i="1" dirty="0" smtClean="0">
                <a:latin typeface="Algerian" pitchFamily="82" charset="0"/>
                <a:ea typeface="Tahoma" panose="020B0604030504040204" pitchFamily="34" charset="0"/>
                <a:cs typeface="Tahoma" panose="020B0604030504040204" pitchFamily="34" charset="0"/>
              </a:rPr>
              <a:t>(20BCS4905)</a:t>
            </a:r>
            <a:endParaRPr lang="en-IN" sz="2800" i="1" dirty="0" smtClean="0">
              <a:latin typeface="Algerian" pitchFamily="82" charset="0"/>
              <a:ea typeface="Tahoma" panose="020B0604030504040204" pitchFamily="34" charset="0"/>
              <a:cs typeface="Tahoma" panose="020B0604030504040204" pitchFamily="34" charset="0"/>
            </a:endParaRPr>
          </a:p>
          <a:p>
            <a:pPr>
              <a:buFont typeface="Wingdings" pitchFamily="2" charset="2"/>
              <a:buChar char="Ø"/>
            </a:pPr>
            <a:endParaRPr lang="en-US" sz="2800" dirty="0">
              <a:latin typeface="Algerian" pitchFamily="82" charset="0"/>
            </a:endParaRPr>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62" y="714356"/>
            <a:ext cx="2786082" cy="1200329"/>
          </a:xfrm>
          <a:prstGeom prst="rect">
            <a:avLst/>
          </a:prstGeom>
          <a:noFill/>
        </p:spPr>
        <p:txBody>
          <a:bodyPr wrap="square" rtlCol="0">
            <a:spAutoFit/>
          </a:bodyPr>
          <a:lstStyle/>
          <a:p>
            <a:r>
              <a:rPr lang="en-US" sz="7200" dirty="0" smtClean="0">
                <a:latin typeface="Curlz MT" pitchFamily="82" charset="0"/>
              </a:rPr>
              <a:t>AIM</a:t>
            </a:r>
            <a:r>
              <a:rPr lang="en-US" sz="7200" dirty="0" smtClean="0"/>
              <a:t>:-</a:t>
            </a:r>
            <a:endParaRPr lang="en-US" sz="7200" dirty="0"/>
          </a:p>
        </p:txBody>
      </p:sp>
      <p:sp>
        <p:nvSpPr>
          <p:cNvPr id="3" name="TextBox 2"/>
          <p:cNvSpPr txBox="1"/>
          <p:nvPr/>
        </p:nvSpPr>
        <p:spPr>
          <a:xfrm>
            <a:off x="500034" y="1857364"/>
            <a:ext cx="8358246" cy="4524315"/>
          </a:xfrm>
          <a:prstGeom prst="rect">
            <a:avLst/>
          </a:prstGeom>
          <a:noFill/>
        </p:spPr>
        <p:txBody>
          <a:bodyPr wrap="square" rtlCol="0">
            <a:spAutoFit/>
          </a:bodyPr>
          <a:lstStyle/>
          <a:p>
            <a:r>
              <a:rPr lang="en-US" sz="2400" i="1" dirty="0" smtClean="0"/>
              <a:t>In this project, we have created a student survey form, which will help us collect  information about student field of interest, along with other details, and these details will be stored in database in form of table.</a:t>
            </a:r>
            <a:endParaRPr lang="en-IN" sz="2400" i="1" dirty="0" smtClean="0"/>
          </a:p>
          <a:p>
            <a:endParaRPr lang="en-US" sz="2400" dirty="0" smtClean="0"/>
          </a:p>
          <a:p>
            <a:r>
              <a:rPr lang="en-US" sz="2400" dirty="0" smtClean="0"/>
              <a:t>Student </a:t>
            </a:r>
            <a:r>
              <a:rPr lang="en-US" sz="2400" dirty="0"/>
              <a:t>feedback is essential for teachers and academic institutes to improve continuously. If you work in academia, it is surely a great idea to know the perceptions and opinions of students. Educational institutes conduct surveys to gather actionable feedback from students about the institute and its faculty. Schools run surveys at the start, the middle, or the end of the academic year.</a:t>
            </a:r>
          </a:p>
        </p:txBody>
      </p:sp>
    </p:spTree>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571480"/>
            <a:ext cx="3929090" cy="584775"/>
          </a:xfrm>
          <a:prstGeom prst="rect">
            <a:avLst/>
          </a:prstGeom>
          <a:noFill/>
        </p:spPr>
        <p:txBody>
          <a:bodyPr wrap="square" rtlCol="0">
            <a:spAutoFit/>
          </a:bodyPr>
          <a:lstStyle/>
          <a:p>
            <a:r>
              <a:rPr lang="en-US" sz="3200" dirty="0" smtClean="0">
                <a:latin typeface="Brush Script MT" pitchFamily="66" charset="0"/>
              </a:rPr>
              <a:t>CODES:-</a:t>
            </a:r>
            <a:endParaRPr lang="en-US" sz="3200" dirty="0">
              <a:latin typeface="Brush Script MT" pitchFamily="66" charset="0"/>
            </a:endParaRPr>
          </a:p>
        </p:txBody>
      </p:sp>
      <p:sp>
        <p:nvSpPr>
          <p:cNvPr id="12290" name="AutoShape 2" descr="blob:https://web.whatsapp.com/0d8f405a-38de-4076-9024-99ec2935390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292" name="AutoShape 4" descr="blob:https://web.whatsapp.com/0d8f405a-38de-4076-9024-99ec2935390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294" name="AutoShape 6" descr="blob:https://web.whatsapp.com/0d8f405a-38de-4076-9024-99ec2935390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296" name="AutoShape 8" descr="blob:https://web.whatsapp.com/0d8f405a-38de-4076-9024-99ec2935390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297" name="Picture 9"/>
          <p:cNvPicPr>
            <a:picLocks noChangeAspect="1" noChangeArrowheads="1"/>
          </p:cNvPicPr>
          <p:nvPr/>
        </p:nvPicPr>
        <p:blipFill>
          <a:blip r:embed="rId2"/>
          <a:srcRect/>
          <a:stretch>
            <a:fillRect/>
          </a:stretch>
        </p:blipFill>
        <p:spPr bwMode="auto">
          <a:xfrm>
            <a:off x="0" y="0"/>
            <a:ext cx="9144000" cy="7072338"/>
          </a:xfrm>
          <a:prstGeom prst="rect">
            <a:avLst/>
          </a:prstGeom>
          <a:noFill/>
          <a:ln w="9525">
            <a:noFill/>
            <a:miter lim="800000"/>
            <a:headEnd/>
            <a:tailEnd/>
          </a:ln>
          <a:effectLst/>
        </p:spPr>
      </p:pic>
    </p:spTree>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2"/>
          <a:srcRect/>
          <a:stretch>
            <a:fillRect/>
          </a:stretch>
        </p:blipFill>
        <p:spPr bwMode="auto">
          <a:xfrm>
            <a:off x="0" y="0"/>
            <a:ext cx="9358346" cy="6858000"/>
          </a:xfrm>
          <a:prstGeom prst="rect">
            <a:avLst/>
          </a:prstGeom>
          <a:noFill/>
          <a:ln w="9525">
            <a:noFill/>
            <a:miter lim="800000"/>
            <a:headEnd/>
            <a:tailEnd/>
          </a:ln>
          <a:effectLst/>
        </p:spPr>
      </p:pic>
    </p:spTree>
  </p:cSld>
  <p:clrMapOvr>
    <a:masterClrMapping/>
  </p:clrMapOvr>
  <p:transition>
    <p:wheel spokes="3"/>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2"/>
          <a:srcRect/>
          <a:stretch>
            <a:fillRect/>
          </a:stretch>
        </p:blipFill>
        <p:spPr bwMode="auto">
          <a:xfrm>
            <a:off x="0" y="214290"/>
            <a:ext cx="9144000" cy="7143800"/>
          </a:xfrm>
          <a:prstGeom prst="rect">
            <a:avLst/>
          </a:prstGeom>
          <a:noFill/>
          <a:ln w="9525">
            <a:noFill/>
            <a:miter lim="800000"/>
            <a:headEnd/>
            <a:tailEnd/>
          </a:ln>
          <a:effectLst/>
        </p:spPr>
      </p:pic>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209</TotalTime>
  <Words>186</Words>
  <Application>Microsoft Office PowerPoint</Application>
  <PresentationFormat>On-screen Show (4:3)</PresentationFormat>
  <Paragraphs>49</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Foundry</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HP</cp:lastModifiedBy>
  <cp:revision>17</cp:revision>
  <dcterms:created xsi:type="dcterms:W3CDTF">2021-07-03T15:05:33Z</dcterms:created>
  <dcterms:modified xsi:type="dcterms:W3CDTF">2021-07-14T08:07:13Z</dcterms:modified>
</cp:coreProperties>
</file>